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5.jpg" ContentType="image/unknown"/>
  <Override PartName="/ppt/notesSlides/notesSlide4.xml" ContentType="application/vnd.openxmlformats-officedocument.presentationml.notesSlide+xml"/>
  <Override PartName="/ppt/media/image9.jpg" ContentType="image/unknown"/>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12"/>
  </p:notesMasterIdLst>
  <p:handoutMasterIdLst>
    <p:handoutMasterId r:id="rId13"/>
  </p:handoutMasterIdLst>
  <p:sldIdLst>
    <p:sldId id="446" r:id="rId5"/>
    <p:sldId id="447" r:id="rId6"/>
    <p:sldId id="427" r:id="rId7"/>
    <p:sldId id="426" r:id="rId8"/>
    <p:sldId id="434" r:id="rId9"/>
    <p:sldId id="454" r:id="rId10"/>
    <p:sldId id="43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896"/>
    <a:srgbClr val="7C6560"/>
    <a:srgbClr val="29282D"/>
    <a:srgbClr val="E288B6"/>
    <a:srgbClr val="D75078"/>
    <a:srgbClr val="B38F6A"/>
    <a:srgbClr val="6667AB"/>
    <a:srgbClr val="BBBBB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8" d="100"/>
          <a:sy n="68" d="100"/>
        </p:scale>
        <p:origin x="816" y="7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2/12/2022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2/12/2022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actuarial analyst, you'll use statistical formulas to assess risk. In life insurance, for example, this could involve working out the average life expectancy of different demographics to determine the policy premiums each should be charged.</a:t>
            </a:r>
          </a:p>
          <a:p>
            <a:endParaRPr lang="en-US" dirty="0"/>
          </a:p>
          <a:p>
            <a:r>
              <a:rPr lang="en-US" dirty="0"/>
              <a:t>Analysts use specialist computational software and spreadsheets, so an interest in and aptitude for using IT is useful. You could work in various areas of the financial services industry and will often be engaged in a support role within an actuarial team.</a:t>
            </a:r>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3</a:t>
            </a:fld>
            <a:endParaRPr lang="en-US" dirty="0"/>
          </a:p>
        </p:txBody>
      </p:sp>
    </p:spTree>
    <p:extLst>
      <p:ext uri="{BB962C8B-B14F-4D97-AF65-F5344CB8AC3E}">
        <p14:creationId xmlns:p14="http://schemas.microsoft.com/office/powerpoint/2010/main" val="1667921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6</a:t>
            </a:fld>
            <a:endParaRPr lang="en-US" dirty="0"/>
          </a:p>
        </p:txBody>
      </p:sp>
    </p:spTree>
    <p:extLst>
      <p:ext uri="{BB962C8B-B14F-4D97-AF65-F5344CB8AC3E}">
        <p14:creationId xmlns:p14="http://schemas.microsoft.com/office/powerpoint/2010/main" val="1147594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7</a:t>
            </a:fld>
            <a:endParaRPr lang="en-US" dirty="0"/>
          </a:p>
        </p:txBody>
      </p:sp>
    </p:spTree>
    <p:extLst>
      <p:ext uri="{BB962C8B-B14F-4D97-AF65-F5344CB8AC3E}">
        <p14:creationId xmlns:p14="http://schemas.microsoft.com/office/powerpoint/2010/main" val="4004600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2/12/2022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2/12/2022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2/12/2022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2/12/2022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450" y="0"/>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457200" y="4515034"/>
            <a:ext cx="6581554" cy="693070"/>
          </a:xfrm>
        </p:spPr>
        <p:txBody>
          <a:bodyPr anchor="t" anchorCtr="0">
            <a:normAutofit/>
          </a:bodyPr>
          <a:lstStyle/>
          <a:p>
            <a:r>
              <a:rPr lang="en-US" dirty="0"/>
              <a:t>Actuarial Analyst</a:t>
            </a:r>
          </a:p>
        </p:txBody>
      </p:sp>
      <p:sp>
        <p:nvSpPr>
          <p:cNvPr id="2" name="TextBox 1">
            <a:extLst>
              <a:ext uri="{FF2B5EF4-FFF2-40B4-BE49-F238E27FC236}">
                <a16:creationId xmlns:a16="http://schemas.microsoft.com/office/drawing/2014/main" id="{44B380D7-5E78-4821-8283-F3D9591D2665}"/>
              </a:ext>
            </a:extLst>
          </p:cNvPr>
          <p:cNvSpPr txBox="1"/>
          <p:nvPr/>
        </p:nvSpPr>
        <p:spPr>
          <a:xfrm>
            <a:off x="649356" y="5645426"/>
            <a:ext cx="6581553" cy="646331"/>
          </a:xfrm>
          <a:prstGeom prst="rect">
            <a:avLst/>
          </a:prstGeom>
          <a:noFill/>
        </p:spPr>
        <p:txBody>
          <a:bodyPr wrap="square" rtlCol="0">
            <a:spAutoFit/>
          </a:bodyPr>
          <a:lstStyle/>
          <a:p>
            <a:r>
              <a:rPr lang="en-US" dirty="0">
                <a:solidFill>
                  <a:schemeClr val="bg1"/>
                </a:solidFill>
              </a:rPr>
              <a:t>By Mohammad Hossein Movahedi</a:t>
            </a:r>
          </a:p>
          <a:p>
            <a:r>
              <a:rPr lang="en-US" dirty="0">
                <a:solidFill>
                  <a:schemeClr val="bg1"/>
                </a:solidFill>
              </a:rPr>
              <a:t>Module 4 Project — Roles within Data Analytics Presentation</a:t>
            </a:r>
            <a:endParaRPr lang="en-CA" dirty="0">
              <a:solidFill>
                <a:schemeClr val="bg1"/>
              </a:solidFill>
            </a:endParaRPr>
          </a:p>
        </p:txBody>
      </p:sp>
    </p:spTree>
    <p:extLst>
      <p:ext uri="{BB962C8B-B14F-4D97-AF65-F5344CB8AC3E}">
        <p14:creationId xmlns:p14="http://schemas.microsoft.com/office/powerpoint/2010/main" val="155831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E5083755-0A15-43A3-86CF-A939CF7ABE5E}"/>
              </a:ext>
            </a:extLst>
          </p:cNvPr>
          <p:cNvPicPr>
            <a:picLocks noGrp="1" noChangeAspect="1"/>
          </p:cNvPicPr>
          <p:nvPr>
            <p:ph type="pic" sz="quarter" idx="13"/>
          </p:nvPr>
        </p:nvPicPr>
        <p:blipFill>
          <a:blip r:embed="rId3"/>
          <a:srcRect t="7813" b="7813"/>
          <a:stretch>
            <a:fillRect/>
          </a:stretch>
        </p:blipFill>
        <p:spPr/>
      </p:pic>
      <p:sp>
        <p:nvSpPr>
          <p:cNvPr id="9" name="Rectangle 8" descr="Shaded overlay">
            <a:extLst>
              <a:ext uri="{FF2B5EF4-FFF2-40B4-BE49-F238E27FC236}">
                <a16:creationId xmlns:a16="http://schemas.microsoft.com/office/drawing/2014/main" id="{558C501A-DC1F-4BA4-BFFA-44EF8845A384}"/>
              </a:ext>
            </a:extLst>
          </p:cNvPr>
          <p:cNvSpPr/>
          <p:nvPr/>
        </p:nvSpPr>
        <p:spPr>
          <a:xfrm>
            <a:off x="0" y="0"/>
            <a:ext cx="12192000" cy="6858000"/>
          </a:xfrm>
          <a:prstGeom prst="rect">
            <a:avLst/>
          </a:prstGeom>
          <a:solidFill>
            <a:srgbClr val="6768AB">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4EE36BF8-E980-469A-814D-E91B4A9AAE46}"/>
              </a:ext>
            </a:extLst>
          </p:cNvPr>
          <p:cNvPicPr>
            <a:picLocks noChangeAspect="1"/>
          </p:cNvPicPr>
          <p:nvPr/>
        </p:nvPicPr>
        <p:blipFill rotWithShape="1">
          <a:blip r:embed="rId4"/>
          <a:srcRect l="22246" r="22897"/>
          <a:stretch/>
        </p:blipFill>
        <p:spPr>
          <a:xfrm>
            <a:off x="450573" y="2240280"/>
            <a:ext cx="2875723" cy="3911617"/>
          </a:xfrm>
          <a:prstGeom prst="rect">
            <a:avLst/>
          </a:prstGeom>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892826" y="1821617"/>
            <a:ext cx="4645152" cy="4197096"/>
          </a:xfrm>
        </p:spPr>
        <p:txBody>
          <a:bodyPr/>
          <a:lstStyle/>
          <a:p>
            <a:pPr marL="285750" indent="-285750">
              <a:buFont typeface="Arial" panose="020B0604020202020204" pitchFamily="34" charset="0"/>
              <a:buChar char="•"/>
            </a:pPr>
            <a:r>
              <a:rPr lang="en-US" dirty="0"/>
              <a:t>Types of actuarial analyst (finance, general insurance, life </a:t>
            </a:r>
            <a:r>
              <a:rPr lang="en-US" dirty="0" err="1"/>
              <a:t>assurance,etc</a:t>
            </a:r>
            <a:r>
              <a:rPr lang="en-US" dirty="0"/>
              <a:t> …)(Prospects.ac.uk, 2020)</a:t>
            </a:r>
          </a:p>
          <a:p>
            <a:pPr marL="285750" indent="-285750">
              <a:buFont typeface="Arial" panose="020B0604020202020204" pitchFamily="34" charset="0"/>
              <a:buChar char="•"/>
            </a:pPr>
            <a:r>
              <a:rPr lang="en-US" dirty="0"/>
              <a:t>Responsibilities (advanced statistics and modelling, data analysis, write </a:t>
            </a:r>
            <a:r>
              <a:rPr lang="en-US" dirty="0" err="1"/>
              <a:t>reports,etc</a:t>
            </a:r>
            <a:r>
              <a:rPr lang="en-US" dirty="0"/>
              <a:t>…) (Prospects.ac.uk, 2020)</a:t>
            </a:r>
          </a:p>
          <a:p>
            <a:pPr marL="285750" indent="-285750">
              <a:buFont typeface="Arial" panose="020B0604020202020204" pitchFamily="34" charset="0"/>
              <a:buChar char="•"/>
            </a:pPr>
            <a:r>
              <a:rPr lang="en-US" dirty="0"/>
              <a:t>Salary (Glassdoor, 2021)</a:t>
            </a:r>
          </a:p>
          <a:p>
            <a:endParaRPr lang="en-US" dirty="0"/>
          </a:p>
        </p:txBody>
      </p:sp>
      <p:sp>
        <p:nvSpPr>
          <p:cNvPr id="11" name="TextBox 10">
            <a:extLst>
              <a:ext uri="{FF2B5EF4-FFF2-40B4-BE49-F238E27FC236}">
                <a16:creationId xmlns:a16="http://schemas.microsoft.com/office/drawing/2014/main" id="{6C50A64A-6AD8-4259-929E-A4C1F90F850C}"/>
              </a:ext>
            </a:extLst>
          </p:cNvPr>
          <p:cNvSpPr txBox="1"/>
          <p:nvPr/>
        </p:nvSpPr>
        <p:spPr>
          <a:xfrm>
            <a:off x="450573" y="887846"/>
            <a:ext cx="9899374" cy="646331"/>
          </a:xfrm>
          <a:prstGeom prst="rect">
            <a:avLst/>
          </a:prstGeom>
          <a:noFill/>
        </p:spPr>
        <p:txBody>
          <a:bodyPr wrap="square" rtlCol="0">
            <a:spAutoFit/>
          </a:bodyPr>
          <a:lstStyle/>
          <a:p>
            <a:r>
              <a:rPr lang="en-US" sz="3600" dirty="0">
                <a:solidFill>
                  <a:schemeClr val="bg1"/>
                </a:solidFill>
              </a:rPr>
              <a:t>Actuarial Analyst Identity</a:t>
            </a:r>
            <a:endParaRPr lang="en-CA" sz="3600" dirty="0">
              <a:solidFill>
                <a:schemeClr val="bg1"/>
              </a:solidFill>
            </a:endParaRPr>
          </a:p>
        </p:txBody>
      </p:sp>
      <p:pic>
        <p:nvPicPr>
          <p:cNvPr id="13" name="Picture 12">
            <a:extLst>
              <a:ext uri="{FF2B5EF4-FFF2-40B4-BE49-F238E27FC236}">
                <a16:creationId xmlns:a16="http://schemas.microsoft.com/office/drawing/2014/main" id="{ADA4DFA8-9FDD-4FF8-A6B9-342EF05FB6EA}"/>
              </a:ext>
            </a:extLst>
          </p:cNvPr>
          <p:cNvPicPr>
            <a:picLocks noChangeAspect="1"/>
          </p:cNvPicPr>
          <p:nvPr/>
        </p:nvPicPr>
        <p:blipFill>
          <a:blip r:embed="rId5"/>
          <a:stretch>
            <a:fillRect/>
          </a:stretch>
        </p:blipFill>
        <p:spPr>
          <a:xfrm>
            <a:off x="4160668" y="4518086"/>
            <a:ext cx="5311324" cy="1836626"/>
          </a:xfrm>
          <a:prstGeom prst="rect">
            <a:avLst/>
          </a:prstGeom>
        </p:spPr>
      </p:pic>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4986A6-583D-4323-BBE6-0C4C3B1464BF}"/>
              </a:ext>
            </a:extLst>
          </p:cNvPr>
          <p:cNvSpPr>
            <a:spLocks noGrp="1"/>
          </p:cNvSpPr>
          <p:nvPr>
            <p:ph type="title"/>
          </p:nvPr>
        </p:nvSpPr>
        <p:spPr>
          <a:xfrm>
            <a:off x="228600" y="1071626"/>
            <a:ext cx="4381499" cy="877824"/>
          </a:xfrm>
        </p:spPr>
        <p:txBody>
          <a:bodyPr>
            <a:noAutofit/>
          </a:bodyPr>
          <a:lstStyle/>
          <a:p>
            <a:r>
              <a:rPr lang="en-US" sz="2800" dirty="0"/>
              <a:t>importance of being actuarial analyst </a:t>
            </a:r>
          </a:p>
        </p:txBody>
      </p:sp>
      <p:sp>
        <p:nvSpPr>
          <p:cNvPr id="3" name="Text Placeholder 2">
            <a:extLst>
              <a:ext uri="{FF2B5EF4-FFF2-40B4-BE49-F238E27FC236}">
                <a16:creationId xmlns:a16="http://schemas.microsoft.com/office/drawing/2014/main" id="{7B91B0F8-EDCA-43C7-A602-F46DA2202AA8}"/>
              </a:ext>
            </a:extLst>
          </p:cNvPr>
          <p:cNvSpPr>
            <a:spLocks noGrp="1"/>
          </p:cNvSpPr>
          <p:nvPr>
            <p:ph type="body" sz="quarter" idx="14"/>
          </p:nvPr>
        </p:nvSpPr>
        <p:spPr>
          <a:xfrm>
            <a:off x="228600" y="2405575"/>
            <a:ext cx="4025900" cy="4211125"/>
          </a:xfrm>
        </p:spPr>
        <p:txBody>
          <a:bodyPr>
            <a:noAutofit/>
          </a:bodyPr>
          <a:lstStyle/>
          <a:p>
            <a:pPr marL="285750" indent="-285750">
              <a:buFont typeface="Arial" panose="020B0604020202020204" pitchFamily="34" charset="0"/>
              <a:buChar char="•"/>
            </a:pPr>
            <a:r>
              <a:rPr lang="en-US" sz="1800" dirty="0">
                <a:effectLst/>
                <a:latin typeface="Segoe UI" panose="020B0502040204020203" pitchFamily="34" charset="0"/>
              </a:rPr>
              <a:t>An actuary is a professional that uses statistics to predict the likelihood of certain events occurring in the future. </a:t>
            </a:r>
          </a:p>
          <a:p>
            <a:pPr marL="285750" indent="-285750">
              <a:buFont typeface="Arial" panose="020B0604020202020204" pitchFamily="34" charset="0"/>
              <a:buChar char="•"/>
            </a:pPr>
            <a:r>
              <a:rPr lang="en-US" dirty="0"/>
              <a:t>They’re able to use math and statistics on large amounts of data in order to predict the timing and financial impact of uncertain future events.</a:t>
            </a:r>
          </a:p>
          <a:p>
            <a:pPr marL="285750" indent="-285750">
              <a:buFont typeface="Arial" panose="020B0604020202020204" pitchFamily="34" charset="0"/>
              <a:buChar char="•"/>
            </a:pPr>
            <a:r>
              <a:rPr lang="en-US" dirty="0"/>
              <a:t>You may not know what’s fair, but an actuary would know(Brea, 2018)</a:t>
            </a:r>
          </a:p>
        </p:txBody>
      </p:sp>
      <p:sp>
        <p:nvSpPr>
          <p:cNvPr id="16" name="Rectangle 15">
            <a:extLst>
              <a:ext uri="{FF2B5EF4-FFF2-40B4-BE49-F238E27FC236}">
                <a16:creationId xmlns:a16="http://schemas.microsoft.com/office/drawing/2014/main" id="{F41CB42D-A527-44ED-ADE2-30B3266BAFB1}"/>
              </a:ext>
              <a:ext uri="{C183D7F6-B498-43B3-948B-1728B52AA6E4}">
                <adec:decorative xmlns:adec="http://schemas.microsoft.com/office/drawing/2017/decorative" val="1"/>
              </a:ext>
            </a:extLst>
          </p:cNvPr>
          <p:cNvSpPr/>
          <p:nvPr/>
        </p:nvSpPr>
        <p:spPr>
          <a:xfrm>
            <a:off x="228600" y="241300"/>
            <a:ext cx="11772900" cy="6400800"/>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Placeholder 7">
            <a:extLst>
              <a:ext uri="{FF2B5EF4-FFF2-40B4-BE49-F238E27FC236}">
                <a16:creationId xmlns:a16="http://schemas.microsoft.com/office/drawing/2014/main" id="{F689E79C-8D26-462D-B647-28FD303E7CDE}"/>
              </a:ext>
            </a:extLst>
          </p:cNvPr>
          <p:cNvPicPr>
            <a:picLocks noGrp="1" noChangeAspect="1"/>
          </p:cNvPicPr>
          <p:nvPr>
            <p:ph type="pic" sz="quarter" idx="15"/>
          </p:nvPr>
        </p:nvPicPr>
        <p:blipFill rotWithShape="1">
          <a:blip r:embed="rId3"/>
          <a:srcRect l="19477" t="17544" r="20155" b="27198"/>
          <a:stretch/>
        </p:blipFill>
        <p:spPr>
          <a:xfrm>
            <a:off x="4474797" y="302763"/>
            <a:ext cx="6925410" cy="6339337"/>
          </a:xfrm>
        </p:spPr>
      </p:pic>
    </p:spTree>
    <p:extLst>
      <p:ext uri="{BB962C8B-B14F-4D97-AF65-F5344CB8AC3E}">
        <p14:creationId xmlns:p14="http://schemas.microsoft.com/office/powerpoint/2010/main" val="2708177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05272" cy="1572126"/>
          </a:xfrm>
        </p:spPr>
        <p:txBody>
          <a:bodyPr anchor="ctr" anchorCtr="0"/>
          <a:lstStyle/>
          <a:p>
            <a:r>
              <a:rPr lang="en-US" sz="3600" dirty="0"/>
              <a:t>actuarial analyst </a:t>
            </a:r>
            <a:r>
              <a:rPr lang="en-US" dirty="0"/>
              <a:t>: The Professional</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457200" y="2630657"/>
            <a:ext cx="6224954" cy="4009293"/>
          </a:xfrm>
        </p:spPr>
        <p:txBody>
          <a:bodyPr/>
          <a:lstStyle/>
          <a:p>
            <a:pPr marL="285750" indent="-285750">
              <a:buFont typeface="Arial" panose="020B0604020202020204" pitchFamily="34" charset="0"/>
              <a:buChar char="•"/>
            </a:pPr>
            <a:r>
              <a:rPr lang="en-US" sz="1800" dirty="0">
                <a:effectLst/>
                <a:latin typeface="Segoe UI" panose="020B0502040204020203" pitchFamily="34" charset="0"/>
              </a:rPr>
              <a:t>In the U.S. and Canada, you have to be a member of the Society of Actuaries or the Casualty Actuarial Society to be considered an actuary.  There are several requirements that need to be met in order to do this though.</a:t>
            </a:r>
          </a:p>
          <a:p>
            <a:pPr marL="285750" indent="-285750">
              <a:buFont typeface="Arial" panose="020B0604020202020204" pitchFamily="34" charset="0"/>
              <a:buChar char="•"/>
            </a:pPr>
            <a:r>
              <a:rPr lang="en-US" sz="1800" dirty="0">
                <a:effectLst/>
                <a:latin typeface="Segoe UI" panose="020B0502040204020203" pitchFamily="34" charset="0"/>
              </a:rPr>
              <a:t>the actuarial exams are a series of 10 exams with multiple choice and written answer type questions. The exams are timed for 3 to 5 hours depending on the exam and the series takes most people between 7 and 10 years to complete.</a:t>
            </a:r>
          </a:p>
          <a:p>
            <a:pPr marL="285750" indent="-285750">
              <a:buFont typeface="Arial" panose="020B0604020202020204" pitchFamily="34" charset="0"/>
              <a:buChar char="•"/>
            </a:pPr>
            <a:endParaRPr lang="en-US" dirty="0"/>
          </a:p>
        </p:txBody>
      </p:sp>
      <p:pic>
        <p:nvPicPr>
          <p:cNvPr id="7" name="Picture Placeholder 6">
            <a:extLst>
              <a:ext uri="{FF2B5EF4-FFF2-40B4-BE49-F238E27FC236}">
                <a16:creationId xmlns:a16="http://schemas.microsoft.com/office/drawing/2014/main" id="{30AC21AA-6106-46DD-927B-EA2C0EB9DAE8}"/>
              </a:ext>
            </a:extLst>
          </p:cNvPr>
          <p:cNvPicPr>
            <a:picLocks noGrp="1" noChangeAspect="1"/>
          </p:cNvPicPr>
          <p:nvPr>
            <p:ph type="pic" sz="quarter" idx="15"/>
          </p:nvPr>
        </p:nvPicPr>
        <p:blipFill rotWithShape="1">
          <a:blip r:embed="rId2"/>
          <a:srcRect l="10456" r="46776"/>
          <a:stretch/>
        </p:blipFill>
        <p:spPr>
          <a:xfrm>
            <a:off x="7178040" y="457200"/>
            <a:ext cx="4562856" cy="6400800"/>
          </a:xfrm>
        </p:spPr>
      </p:pic>
    </p:spTree>
    <p:extLst>
      <p:ext uri="{BB962C8B-B14F-4D97-AF65-F5344CB8AC3E}">
        <p14:creationId xmlns:p14="http://schemas.microsoft.com/office/powerpoint/2010/main" val="1646138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7C909B-0AD0-483C-AAC3-96A0A3D16BE1}"/>
              </a:ext>
            </a:extLst>
          </p:cNvPr>
          <p:cNvSpPr>
            <a:spLocks noGrp="1"/>
          </p:cNvSpPr>
          <p:nvPr>
            <p:ph type="title"/>
          </p:nvPr>
        </p:nvSpPr>
        <p:spPr>
          <a:xfrm>
            <a:off x="168813" y="1371600"/>
            <a:ext cx="4389120" cy="877824"/>
          </a:xfrm>
        </p:spPr>
        <p:txBody>
          <a:bodyPr>
            <a:noAutofit/>
          </a:bodyPr>
          <a:lstStyle/>
          <a:p>
            <a:r>
              <a:rPr lang="en-US" sz="2800" dirty="0"/>
              <a:t> The Usual industries</a:t>
            </a:r>
          </a:p>
        </p:txBody>
      </p:sp>
      <p:sp>
        <p:nvSpPr>
          <p:cNvPr id="8" name="Text Placeholder 7">
            <a:extLst>
              <a:ext uri="{FF2B5EF4-FFF2-40B4-BE49-F238E27FC236}">
                <a16:creationId xmlns:a16="http://schemas.microsoft.com/office/drawing/2014/main" id="{E154013F-D2A9-4715-ACE2-3720EA35B8D0}"/>
              </a:ext>
            </a:extLst>
          </p:cNvPr>
          <p:cNvSpPr>
            <a:spLocks noGrp="1"/>
          </p:cNvSpPr>
          <p:nvPr>
            <p:ph type="body" sz="quarter" idx="14"/>
          </p:nvPr>
        </p:nvSpPr>
        <p:spPr>
          <a:xfrm>
            <a:off x="457200" y="2779776"/>
            <a:ext cx="3465576" cy="3255264"/>
          </a:xfrm>
        </p:spPr>
        <p:txBody>
          <a:bodyPr/>
          <a:lstStyle/>
          <a:p>
            <a:r>
              <a:rPr lang="en-US" sz="1800" dirty="0">
                <a:effectLst/>
                <a:latin typeface="Segoe UI" panose="020B0502040204020203" pitchFamily="34" charset="0"/>
              </a:rPr>
              <a:t>Actuaries can work in a variety of different settings. Most notoriously though, they’re working in insurance companies.</a:t>
            </a:r>
          </a:p>
          <a:p>
            <a:endParaRPr lang="en-US" sz="1800" dirty="0">
              <a:effectLst/>
              <a:latin typeface="Segoe UI" panose="020B0502040204020203" pitchFamily="34" charset="0"/>
            </a:endParaRPr>
          </a:p>
          <a:p>
            <a:r>
              <a:rPr lang="en-US" sz="1800" dirty="0">
                <a:effectLst/>
                <a:latin typeface="Segoe UI" panose="020B0502040204020203" pitchFamily="34" charset="0"/>
              </a:rPr>
              <a:t>Insurance is a risky business, so having the analytical skills of actuaries is incredibly important.</a:t>
            </a:r>
            <a:endParaRPr lang="en-US" dirty="0"/>
          </a:p>
        </p:txBody>
      </p:sp>
      <p:pic>
        <p:nvPicPr>
          <p:cNvPr id="5" name="Picture Placeholder 4">
            <a:extLst>
              <a:ext uri="{FF2B5EF4-FFF2-40B4-BE49-F238E27FC236}">
                <a16:creationId xmlns:a16="http://schemas.microsoft.com/office/drawing/2014/main" id="{E45E0756-60EC-4BC8-81A7-D949F508FA89}"/>
              </a:ext>
            </a:extLst>
          </p:cNvPr>
          <p:cNvPicPr>
            <a:picLocks noGrp="1" noChangeAspect="1"/>
          </p:cNvPicPr>
          <p:nvPr>
            <p:ph type="pic" sz="quarter" idx="15"/>
          </p:nvPr>
        </p:nvPicPr>
        <p:blipFill rotWithShape="1">
          <a:blip r:embed="rId2"/>
          <a:srcRect l="1391" r="11969"/>
          <a:stretch/>
        </p:blipFill>
        <p:spPr>
          <a:xfrm>
            <a:off x="4709160" y="960120"/>
            <a:ext cx="6574536" cy="5074920"/>
          </a:xfrm>
        </p:spPr>
      </p:pic>
    </p:spTree>
    <p:extLst>
      <p:ext uri="{BB962C8B-B14F-4D97-AF65-F5344CB8AC3E}">
        <p14:creationId xmlns:p14="http://schemas.microsoft.com/office/powerpoint/2010/main" val="1881260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695647"/>
            <a:ext cx="5638801" cy="1572126"/>
          </a:xfrm>
        </p:spPr>
        <p:txBody>
          <a:bodyPr/>
          <a:lstStyle/>
          <a:p>
            <a:r>
              <a:rPr lang="en-US" dirty="0"/>
              <a:t>Back to the Future of </a:t>
            </a:r>
            <a:br>
              <a:rPr lang="en-US" dirty="0"/>
            </a:br>
            <a:r>
              <a:rPr lang="en-US" dirty="0"/>
              <a:t>actuaries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318051" y="1855304"/>
            <a:ext cx="6414053" cy="4704522"/>
          </a:xfrm>
        </p:spPr>
        <p:txBody>
          <a:bodyPr/>
          <a:lstStyle/>
          <a:p>
            <a:pPr marL="285750" indent="-285750">
              <a:lnSpc>
                <a:spcPct val="100000"/>
              </a:lnSpc>
              <a:buFont typeface="Arial" panose="020B0604020202020204" pitchFamily="34" charset="0"/>
              <a:buChar char="•"/>
            </a:pPr>
            <a:r>
              <a:rPr lang="en-US" dirty="0"/>
              <a:t>U.S. BUREAU OF LABOR STATISTICS</a:t>
            </a:r>
          </a:p>
        </p:txBody>
      </p:sp>
      <p:pic>
        <p:nvPicPr>
          <p:cNvPr id="5" name="Picture 4">
            <a:extLst>
              <a:ext uri="{FF2B5EF4-FFF2-40B4-BE49-F238E27FC236}">
                <a16:creationId xmlns:a16="http://schemas.microsoft.com/office/drawing/2014/main" id="{DF80A941-7311-40DC-B12B-937AC41E1C43}"/>
              </a:ext>
            </a:extLst>
          </p:cNvPr>
          <p:cNvPicPr>
            <a:picLocks noChangeAspect="1"/>
          </p:cNvPicPr>
          <p:nvPr/>
        </p:nvPicPr>
        <p:blipFill>
          <a:blip r:embed="rId3"/>
          <a:stretch>
            <a:fillRect/>
          </a:stretch>
        </p:blipFill>
        <p:spPr>
          <a:xfrm>
            <a:off x="318051" y="3130184"/>
            <a:ext cx="6496210" cy="2567231"/>
          </a:xfrm>
          <a:prstGeom prst="rect">
            <a:avLst/>
          </a:prstGeom>
        </p:spPr>
      </p:pic>
      <p:pic>
        <p:nvPicPr>
          <p:cNvPr id="10" name="Picture Placeholder 9">
            <a:extLst>
              <a:ext uri="{FF2B5EF4-FFF2-40B4-BE49-F238E27FC236}">
                <a16:creationId xmlns:a16="http://schemas.microsoft.com/office/drawing/2014/main" id="{1B531EB3-CFD3-4543-84FD-69DAA0A31C59}"/>
              </a:ext>
            </a:extLst>
          </p:cNvPr>
          <p:cNvPicPr>
            <a:picLocks noGrp="1" noChangeAspect="1"/>
          </p:cNvPicPr>
          <p:nvPr>
            <p:ph type="pic" sz="quarter" idx="15"/>
          </p:nvPr>
        </p:nvPicPr>
        <p:blipFill>
          <a:blip r:embed="rId4"/>
          <a:srcRect l="21656" r="21656"/>
          <a:stretch>
            <a:fillRect/>
          </a:stretch>
        </p:blipFill>
        <p:spPr/>
      </p:pic>
    </p:spTree>
    <p:extLst>
      <p:ext uri="{BB962C8B-B14F-4D97-AF65-F5344CB8AC3E}">
        <p14:creationId xmlns:p14="http://schemas.microsoft.com/office/powerpoint/2010/main" val="893002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AD5D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A8C9-9EB6-43DA-BD3E-58FAC144BF5C}"/>
              </a:ext>
            </a:extLst>
          </p:cNvPr>
          <p:cNvSpPr>
            <a:spLocks noGrp="1"/>
          </p:cNvSpPr>
          <p:nvPr>
            <p:ph type="title"/>
          </p:nvPr>
        </p:nvSpPr>
        <p:spPr>
          <a:xfrm>
            <a:off x="457199" y="914400"/>
            <a:ext cx="5638801" cy="1572126"/>
          </a:xfrm>
        </p:spPr>
        <p:txBody>
          <a:bodyPr/>
          <a:lstStyle/>
          <a:p>
            <a:r>
              <a:rPr lang="en-US" dirty="0"/>
              <a:t>References </a:t>
            </a:r>
          </a:p>
        </p:txBody>
      </p:sp>
      <p:sp>
        <p:nvSpPr>
          <p:cNvPr id="3" name="Text Placeholder 2">
            <a:extLst>
              <a:ext uri="{FF2B5EF4-FFF2-40B4-BE49-F238E27FC236}">
                <a16:creationId xmlns:a16="http://schemas.microsoft.com/office/drawing/2014/main" id="{50EACE68-C884-4900-BA05-58DEA1511030}"/>
              </a:ext>
            </a:extLst>
          </p:cNvPr>
          <p:cNvSpPr>
            <a:spLocks noGrp="1"/>
          </p:cNvSpPr>
          <p:nvPr>
            <p:ph type="body" sz="quarter" idx="14"/>
          </p:nvPr>
        </p:nvSpPr>
        <p:spPr>
          <a:xfrm>
            <a:off x="318051" y="1855304"/>
            <a:ext cx="6414053" cy="4704522"/>
          </a:xfrm>
        </p:spPr>
        <p:txBody>
          <a:bodyPr/>
          <a:lstStyle/>
          <a:p>
            <a:pPr marL="285750" indent="-285750">
              <a:lnSpc>
                <a:spcPct val="100000"/>
              </a:lnSpc>
              <a:buFont typeface="Arial" panose="020B0604020202020204" pitchFamily="34" charset="0"/>
              <a:buChar char="•"/>
            </a:pPr>
            <a:r>
              <a:rPr lang="en-US" sz="1100" dirty="0"/>
              <a:t>Prospects.ac.uk. (2020). Actuarial analyst job profile | Prospects.ac.uk. [online] Available at: https://www.prospects.ac.uk/job-profiles/actuarial-analyst [Accessed 12 Feb. 2022].</a:t>
            </a:r>
          </a:p>
          <a:p>
            <a:pPr marL="285750" indent="-285750">
              <a:lnSpc>
                <a:spcPct val="100000"/>
              </a:lnSpc>
              <a:buFont typeface="Arial" panose="020B0604020202020204" pitchFamily="34" charset="0"/>
              <a:buChar char="•"/>
            </a:pPr>
            <a:endParaRPr lang="en-US" sz="1100" dirty="0"/>
          </a:p>
          <a:p>
            <a:pPr marL="285750" indent="-285750">
              <a:lnSpc>
                <a:spcPct val="100000"/>
              </a:lnSpc>
              <a:buFont typeface="Arial" panose="020B0604020202020204" pitchFamily="34" charset="0"/>
              <a:buChar char="•"/>
            </a:pPr>
            <a:r>
              <a:rPr lang="en-US" sz="1100" dirty="0"/>
              <a:t>‌Glassdoor. (2021). Salary: Actuarial Analyst in Toronto, ON. [online] Available at: https://www.glassdoor.ca/Salaries/toronto-actuarial-analyst-salary-SRCH_IL.0,7_IM976_KO8,25.htm?clickSource=searchBtn [Accessed 12 Feb. 2022].</a:t>
            </a:r>
          </a:p>
          <a:p>
            <a:pPr marL="285750" indent="-285750">
              <a:lnSpc>
                <a:spcPct val="100000"/>
              </a:lnSpc>
              <a:buFont typeface="Arial" panose="020B0604020202020204" pitchFamily="34" charset="0"/>
              <a:buChar char="•"/>
            </a:pPr>
            <a:endParaRPr lang="en-US" sz="1100" dirty="0"/>
          </a:p>
          <a:p>
            <a:pPr marL="285750" indent="-285750">
              <a:lnSpc>
                <a:spcPct val="100000"/>
              </a:lnSpc>
              <a:buFont typeface="Arial" panose="020B0604020202020204" pitchFamily="34" charset="0"/>
              <a:buChar char="•"/>
            </a:pPr>
            <a:r>
              <a:rPr lang="en-US" sz="1100" dirty="0"/>
              <a:t>‌Brea (2018). What is an actuary? Details for anyone considering the career. - Etched Actuarial. [online] Etched Actuarial. Available at: https://etchedactuarial.com/what-is-actuary/ [Accessed 12 Feb. 2022].</a:t>
            </a:r>
          </a:p>
          <a:p>
            <a:pPr marL="285750" indent="-285750">
              <a:lnSpc>
                <a:spcPct val="100000"/>
              </a:lnSpc>
              <a:buFont typeface="Arial" panose="020B0604020202020204" pitchFamily="34" charset="0"/>
              <a:buChar char="•"/>
            </a:pPr>
            <a:endParaRPr lang="en-US" sz="1100" dirty="0"/>
          </a:p>
          <a:p>
            <a:pPr marL="285750" indent="-285750">
              <a:lnSpc>
                <a:spcPct val="100000"/>
              </a:lnSpc>
              <a:buFont typeface="Arial" panose="020B0604020202020204" pitchFamily="34" charset="0"/>
              <a:buChar char="•"/>
            </a:pPr>
            <a:r>
              <a:rPr lang="en-US" sz="1100" dirty="0"/>
              <a:t>‌Bls.gov. (2022). Actuaries : Occupational Outlook Handbook: : U.S. Bureau of Labor Statistics. [online] Available at: https://www.bls.gov/ooh/math/actuaries.htm [Accessed 12 Feb. 2022].</a:t>
            </a:r>
          </a:p>
          <a:p>
            <a:pPr marL="285750" indent="-285750">
              <a:lnSpc>
                <a:spcPct val="100000"/>
              </a:lnSpc>
              <a:buFont typeface="Arial" panose="020B0604020202020204" pitchFamily="34" charset="0"/>
              <a:buChar char="•"/>
            </a:pPr>
            <a:endParaRPr lang="en-US" sz="1100" dirty="0"/>
          </a:p>
          <a:p>
            <a:pPr marL="285750" indent="-285750">
              <a:lnSpc>
                <a:spcPct val="100000"/>
              </a:lnSpc>
              <a:buFont typeface="Arial" panose="020B0604020202020204" pitchFamily="34" charset="0"/>
              <a:buChar char="•"/>
            </a:pPr>
            <a:r>
              <a:rPr lang="en-US" sz="1100" dirty="0"/>
              <a:t>‌Soa.org. (2022). MEMBER | SOA. [online] Available at: https://www.soa.org/ [Accessed 12 Feb. 2022].</a:t>
            </a:r>
          </a:p>
          <a:p>
            <a:pPr marL="285750" indent="-285750">
              <a:lnSpc>
                <a:spcPct val="100000"/>
              </a:lnSpc>
              <a:buFont typeface="Arial" panose="020B0604020202020204" pitchFamily="34" charset="0"/>
              <a:buChar char="•"/>
            </a:pPr>
            <a:endParaRPr lang="en-US" sz="1100" dirty="0"/>
          </a:p>
          <a:p>
            <a:pPr marL="285750" indent="-285750">
              <a:lnSpc>
                <a:spcPct val="100000"/>
              </a:lnSpc>
              <a:buFont typeface="Arial" panose="020B0604020202020204" pitchFamily="34" charset="0"/>
              <a:buChar char="•"/>
            </a:pPr>
            <a:r>
              <a:rPr lang="en-US" sz="1100" dirty="0"/>
              <a:t>‌Zippia.com. (2021). Actuarial Analyst Demographics and Statistics [2022]: Number Of Actuarial Analysts In The US. [online] Available at: https://www.zippia.com/actuarial-analyst-jobs/demographics/ [Accessed 12 Feb. 2022].</a:t>
            </a:r>
          </a:p>
          <a:p>
            <a:pPr marL="285750" indent="-285750">
              <a:lnSpc>
                <a:spcPct val="100000"/>
              </a:lnSpc>
              <a:buFont typeface="Arial" panose="020B0604020202020204" pitchFamily="34" charset="0"/>
              <a:buChar char="•"/>
            </a:pPr>
            <a:endParaRPr lang="en-US" sz="1100" dirty="0"/>
          </a:p>
          <a:p>
            <a:pPr marL="285750" indent="-285750">
              <a:lnSpc>
                <a:spcPct val="100000"/>
              </a:lnSpc>
              <a:buFont typeface="Arial" panose="020B0604020202020204" pitchFamily="34" charset="0"/>
              <a:buChar char="•"/>
            </a:pPr>
            <a:endParaRPr lang="en-US" sz="1100" dirty="0"/>
          </a:p>
        </p:txBody>
      </p:sp>
      <p:pic>
        <p:nvPicPr>
          <p:cNvPr id="7" name="Picture Placeholder 6" descr="Picture of a spiral staircase">
            <a:extLst>
              <a:ext uri="{FF2B5EF4-FFF2-40B4-BE49-F238E27FC236}">
                <a16:creationId xmlns:a16="http://schemas.microsoft.com/office/drawing/2014/main" id="{4176E307-8C2F-4787-9905-7583953AA81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a:ext>
            </a:extLst>
          </a:blip>
          <a:srcRect t="9" b="9"/>
          <a:stretch/>
        </p:blipFill>
        <p:spPr>
          <a:xfrm>
            <a:off x="6997700" y="914400"/>
            <a:ext cx="4333875" cy="5092700"/>
          </a:xfrm>
        </p:spPr>
      </p:pic>
    </p:spTree>
    <p:extLst>
      <p:ext uri="{BB962C8B-B14F-4D97-AF65-F5344CB8AC3E}">
        <p14:creationId xmlns:p14="http://schemas.microsoft.com/office/powerpoint/2010/main" val="2943388554"/>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{C128EA97-2F96-4EFE-A435-4F503DA968A7}tf78479028_win32</Template>
  <TotalTime>129</TotalTime>
  <Words>658</Words>
  <Application>Microsoft Office PowerPoint</Application>
  <PresentationFormat>Widescreen</PresentationFormat>
  <Paragraphs>40</Paragraphs>
  <Slides>7</Slides>
  <Notes>5</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7</vt:i4>
      </vt:variant>
    </vt:vector>
  </HeadingPairs>
  <TitlesOfParts>
    <vt:vector size="15" baseType="lpstr">
      <vt:lpstr>Arial</vt:lpstr>
      <vt:lpstr>Calibri</vt:lpstr>
      <vt:lpstr>Segoe UI</vt:lpstr>
      <vt:lpstr>Segoe UI Light</vt:lpstr>
      <vt:lpstr>Balancing Act</vt:lpstr>
      <vt:lpstr>Wellspring</vt:lpstr>
      <vt:lpstr>Star of the show</vt:lpstr>
      <vt:lpstr>Amusements</vt:lpstr>
      <vt:lpstr>Actuarial Analyst</vt:lpstr>
      <vt:lpstr>PowerPoint Presentation</vt:lpstr>
      <vt:lpstr>importance of being actuarial analyst </vt:lpstr>
      <vt:lpstr>actuarial analyst : The Professional</vt:lpstr>
      <vt:lpstr> The Usual industries</vt:lpstr>
      <vt:lpstr>Back to the Future of  actuaries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Actuarial Analyst</dc:title>
  <dc:creator>Mohammad Hossein Movahedi</dc:creator>
  <cp:lastModifiedBy>Mohammad Hossein Movahedi</cp:lastModifiedBy>
  <cp:revision>4</cp:revision>
  <dcterms:created xsi:type="dcterms:W3CDTF">2022-02-12T03:31:00Z</dcterms:created>
  <dcterms:modified xsi:type="dcterms:W3CDTF">2022-02-12T18:22:11Z</dcterms:modified>
</cp:coreProperties>
</file>